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01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C7C0C-2E4A-4C62-B177-02B63934AB76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D2CBF-2164-4F38-81A9-6380F0BFE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9A45160-CC3D-4A0E-9038-C7FE5D7F714C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C32955A3-2AB1-4AC9-8BC7-56D23B0CB32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MATARAARACHCHI M.A.R.P.</a:t>
            </a:r>
          </a:p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E/15/224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EE 596 – IMAGE AND VIDEO CODING </a:t>
            </a:r>
            <a:br>
              <a:rPr lang="en-US" dirty="0" smtClean="0"/>
            </a:br>
            <a:r>
              <a:rPr lang="en-US" dirty="0" smtClean="0"/>
              <a:t>MINI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533400"/>
            <a:ext cx="647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Take the residual by subtracting the predicted frame by the target frame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2" t="21459" r="7646" b="27950"/>
          <a:stretch/>
        </p:blipFill>
        <p:spPr>
          <a:xfrm>
            <a:off x="0" y="902732"/>
            <a:ext cx="9170894" cy="2924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4038600"/>
            <a:ext cx="6160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Send the </a:t>
            </a:r>
            <a:r>
              <a:rPr lang="en-US" dirty="0" smtClean="0"/>
              <a:t>residuals through </a:t>
            </a:r>
            <a:r>
              <a:rPr lang="en-US" dirty="0" smtClean="0"/>
              <a:t>the previous Image coding process.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Encode the motion vectors by lossless compression (Only Huffman)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Store bit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533400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Same frame before and after compression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59" y="1401649"/>
            <a:ext cx="4572000" cy="2560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04" y="1396226"/>
            <a:ext cx="4572001" cy="2566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3789" y="1026894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Compression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54101" y="1026894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Compression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44196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Bitrate of uncompressed video: 	221.184 Mbps	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Bitrate of compressed video:		16.855 Mbps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Compression factor:		13.122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3: Improved Hybrid Video Codec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8001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Import video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Specs: 		Resolution: 640x360 pixels (SD)</a:t>
            </a:r>
          </a:p>
          <a:p>
            <a:pPr lvl="2"/>
            <a:r>
              <a:rPr lang="en-US" dirty="0"/>
              <a:t>	</a:t>
            </a:r>
            <a:r>
              <a:rPr lang="en-US" dirty="0" smtClean="0"/>
              <a:t>Gray scale</a:t>
            </a:r>
          </a:p>
          <a:p>
            <a:pPr lvl="2"/>
            <a:r>
              <a:rPr lang="en-US" dirty="0"/>
              <a:t>	</a:t>
            </a:r>
            <a:r>
              <a:rPr lang="en-US" dirty="0" smtClean="0"/>
              <a:t>Frame rate: 10fps</a:t>
            </a:r>
          </a:p>
          <a:p>
            <a:pPr lvl="2"/>
            <a:r>
              <a:rPr lang="en-US" dirty="0"/>
              <a:t>	</a:t>
            </a:r>
            <a:r>
              <a:rPr lang="en-US" dirty="0" smtClean="0"/>
              <a:t>Length: 1s</a:t>
            </a:r>
          </a:p>
          <a:p>
            <a:pPr lvl="2"/>
            <a:r>
              <a:rPr lang="en-US" dirty="0"/>
              <a:t>	</a:t>
            </a:r>
            <a:r>
              <a:rPr lang="en-US" dirty="0" smtClean="0"/>
              <a:t>GOP: </a:t>
            </a:r>
            <a:r>
              <a:rPr lang="en-US" dirty="0" smtClean="0"/>
              <a:t>IPPPP </a:t>
            </a:r>
            <a:r>
              <a:rPr lang="en-US" dirty="0" err="1" smtClean="0"/>
              <a:t>IPPPP</a:t>
            </a:r>
            <a:endParaRPr lang="en-US" dirty="0" smtClean="0"/>
          </a:p>
          <a:p>
            <a:pPr lvl="2"/>
            <a:r>
              <a:rPr lang="en-US" dirty="0"/>
              <a:t>	</a:t>
            </a:r>
            <a:r>
              <a:rPr lang="en-US" dirty="0" smtClean="0"/>
              <a:t>Uncompressed bitrate: (</a:t>
            </a:r>
            <a:r>
              <a:rPr lang="en-US" dirty="0" smtClean="0"/>
              <a:t>640x360x8x10x1</a:t>
            </a:r>
            <a:r>
              <a:rPr lang="en-US" dirty="0" smtClean="0"/>
              <a:t>) / 1,000,000 = 18.432 Mbps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4566959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Bitrate calculation in compressed video: All the bits that should be transmitted in 1 second – Huffman coded residuals, motion vectors, etc.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519953"/>
            <a:ext cx="850425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Optimizing the Quantization level when the bitrate is constant.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We want to calculate the Quantization level at the given bitrate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Write a function to output the bitrate for a given quantization level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Write a search algorithm to find the quantization level which matches best with the given bitrate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Algorithm used: 	Binary search with decreasing step size.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Optimization process terminates when the algorithms passes a given number</a:t>
            </a:r>
          </a:p>
          <a:p>
            <a:r>
              <a:rPr lang="en-US" dirty="0"/>
              <a:t>	</a:t>
            </a:r>
            <a:r>
              <a:rPr lang="en-US" dirty="0" smtClean="0"/>
              <a:t>	of iterations (10) or when the error is less than a given tolerance value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/>
              <a:t>(0.01Mbps).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7" r="7058"/>
          <a:stretch/>
        </p:blipFill>
        <p:spPr>
          <a:xfrm>
            <a:off x="0" y="1320727"/>
            <a:ext cx="9144000" cy="55372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76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Bitrate: 2 Mbps</a:t>
            </a:r>
          </a:p>
          <a:p>
            <a:r>
              <a:rPr lang="en-US" dirty="0" smtClean="0"/>
              <a:t>Number of iterative steps until convergence: 10</a:t>
            </a:r>
          </a:p>
          <a:p>
            <a:r>
              <a:rPr lang="en-US" dirty="0"/>
              <a:t>Optimized Quantization Level: 0.42643 </a:t>
            </a:r>
          </a:p>
          <a:p>
            <a:r>
              <a:rPr lang="en-US" dirty="0"/>
              <a:t>Bitrate at the optimum quantization level: 1.962 Mbps </a:t>
            </a:r>
            <a:r>
              <a:rPr lang="en-US" dirty="0" smtClean="0"/>
              <a:t> </a:t>
            </a:r>
            <a:r>
              <a:rPr lang="en-US" b="1" dirty="0" smtClean="0"/>
              <a:t>(</a:t>
            </a:r>
            <a:r>
              <a:rPr lang="en-US" b="1" dirty="0"/>
              <a:t>Error: </a:t>
            </a:r>
            <a:r>
              <a:rPr lang="en-US" b="1" dirty="0" smtClean="0"/>
              <a:t> -</a:t>
            </a:r>
            <a:r>
              <a:rPr lang="en-US" b="1" dirty="0"/>
              <a:t>0.038Mbps)</a:t>
            </a:r>
            <a:r>
              <a:rPr lang="en-US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7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9" r="7745"/>
          <a:stretch/>
        </p:blipFill>
        <p:spPr>
          <a:xfrm>
            <a:off x="0" y="1271817"/>
            <a:ext cx="9144000" cy="56085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76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Bitrate: 1 Mbps</a:t>
            </a:r>
          </a:p>
          <a:p>
            <a:r>
              <a:rPr lang="en-US" dirty="0" smtClean="0"/>
              <a:t>Number of iterative steps until convergence: 10</a:t>
            </a:r>
          </a:p>
          <a:p>
            <a:r>
              <a:rPr lang="en-US" dirty="0"/>
              <a:t>Optimized Quantization Level: 2.72870 </a:t>
            </a:r>
          </a:p>
          <a:p>
            <a:r>
              <a:rPr lang="en-US" dirty="0"/>
              <a:t>Bitrate at the optimum quantization level: 1.018 Mbps </a:t>
            </a:r>
            <a:r>
              <a:rPr lang="en-US" b="1" dirty="0"/>
              <a:t>(Error = +0.018Mbps) </a:t>
            </a:r>
          </a:p>
        </p:txBody>
      </p:sp>
    </p:spTree>
    <p:extLst>
      <p:ext uri="{BB962C8B-B14F-4D97-AF65-F5344CB8AC3E}">
        <p14:creationId xmlns:p14="http://schemas.microsoft.com/office/powerpoint/2010/main" val="306058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57200" y="304800"/>
                <a:ext cx="7772400" cy="575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Optimizing the Bitrate for a given quality level.</a:t>
                </a: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Quality should be measured.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Use VQM – Visual Quality Metric (It is a measure of distortion)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𝑉𝑄𝑀</m:t>
                    </m:r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0.17×</m:t>
                            </m:r>
                            <m:r>
                              <a:rPr lang="en-US" i="1">
                                <a:latin typeface="Cambria Math"/>
                              </a:rPr>
                              <m:t>𝑃𝑆𝑁𝑅</m:t>
                            </m:r>
                            <m:r>
                              <a:rPr lang="en-US" i="1">
                                <a:latin typeface="Cambria Math"/>
                              </a:rPr>
                              <m:t>−25.66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/>
                      </a:rPr>
                      <m:t>   ;10≤</m:t>
                    </m:r>
                    <m:r>
                      <a:rPr lang="en-US" i="1">
                        <a:latin typeface="Cambria Math"/>
                      </a:rPr>
                      <m:t>𝑃𝑆𝑁𝑅</m:t>
                    </m:r>
                    <m:r>
                      <a:rPr lang="en-US" i="1">
                        <a:latin typeface="Cambria Math"/>
                      </a:rPr>
                      <m:t>≤55. </m:t>
                    </m:r>
                  </m:oMath>
                </a14:m>
                <a:r>
                  <a:rPr lang="en-US" dirty="0"/>
                  <a:t>  </a:t>
                </a:r>
              </a:p>
              <a:p>
                <a:pPr algn="ctr"/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VQM and quality are related by,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𝑄𝑢𝑎𝑙𝑖𝑡𝑦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100−100×</m:t>
                        </m:r>
                        <m:r>
                          <a:rPr lang="en-US" i="1">
                            <a:latin typeface="Cambria Math"/>
                          </a:rPr>
                          <m:t>𝑉𝑄𝑀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%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Write a function to output the bitrate and the average VQM of all the frames. Decode the video inside the function to get the </a:t>
                </a:r>
                <a:r>
                  <a:rPr lang="en-US" dirty="0" smtClean="0"/>
                  <a:t>VQM </a:t>
                </a:r>
                <a:r>
                  <a:rPr lang="en-US" dirty="0" smtClean="0"/>
                  <a:t>(feedback loop).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Write a search algorithm as in the previous step to find the bitrate which matches best with the given quality level.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800"/>
                <a:ext cx="7772400" cy="5758756"/>
              </a:xfrm>
              <a:prstGeom prst="rect">
                <a:avLst/>
              </a:prstGeom>
              <a:blipFill rotWithShape="1">
                <a:blip r:embed="rId2"/>
                <a:stretch>
                  <a:fillRect l="-1176" t="-847" b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98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304800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Approximated Rate Distortion Curve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r="7746"/>
          <a:stretch/>
        </p:blipFill>
        <p:spPr>
          <a:xfrm>
            <a:off x="0" y="1014228"/>
            <a:ext cx="9144000" cy="561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457200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Approximated Quality </a:t>
            </a:r>
            <a:r>
              <a:rPr lang="en-US" dirty="0" err="1" smtClean="0"/>
              <a:t>vs</a:t>
            </a:r>
            <a:r>
              <a:rPr lang="en-US" dirty="0" smtClean="0"/>
              <a:t> Bitrate Curve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1" r="8137"/>
          <a:stretch/>
        </p:blipFill>
        <p:spPr>
          <a:xfrm>
            <a:off x="0" y="1229631"/>
            <a:ext cx="9144000" cy="562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5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40927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Desired Quality </a:t>
            </a:r>
            <a:r>
              <a:rPr lang="en-US" sz="1600" dirty="0" smtClean="0"/>
              <a:t>level: 65% 	(= 0.35 VQM)</a:t>
            </a:r>
          </a:p>
          <a:p>
            <a:r>
              <a:rPr lang="en-US" sz="1600" dirty="0" smtClean="0"/>
              <a:t>Number of iterative steps until convergence: 10</a:t>
            </a:r>
          </a:p>
          <a:p>
            <a:r>
              <a:rPr lang="en-US" sz="1600" dirty="0"/>
              <a:t>Optimized bitrate: 0.739 Mbps </a:t>
            </a:r>
          </a:p>
          <a:p>
            <a:r>
              <a:rPr lang="en-US" sz="1600" dirty="0"/>
              <a:t>Quality at optimized level: 65.170% </a:t>
            </a:r>
            <a:r>
              <a:rPr lang="en-US" sz="1600" b="1" dirty="0"/>
              <a:t>(Error: +0.17%) </a:t>
            </a:r>
          </a:p>
          <a:p>
            <a:r>
              <a:rPr lang="en-US" sz="1600" dirty="0"/>
              <a:t>Quantization level: 7.06836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r="7549"/>
          <a:stretch/>
        </p:blipFill>
        <p:spPr>
          <a:xfrm>
            <a:off x="0" y="1295003"/>
            <a:ext cx="9144000" cy="55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1: Basic Implementation: Image Compression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 r="10376" b="9160"/>
          <a:stretch/>
        </p:blipFill>
        <p:spPr>
          <a:xfrm>
            <a:off x="1913964" y="1589509"/>
            <a:ext cx="5087471" cy="2982491"/>
          </a:xfrm>
        </p:spPr>
      </p:pic>
      <p:sp>
        <p:nvSpPr>
          <p:cNvPr id="6" name="TextBox 5"/>
          <p:cNvSpPr txBox="1"/>
          <p:nvPr/>
        </p:nvSpPr>
        <p:spPr>
          <a:xfrm>
            <a:off x="685800" y="45720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 the image into </a:t>
            </a:r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Resolution: 1280x720 pixels (HD)</a:t>
            </a:r>
          </a:p>
          <a:p>
            <a:r>
              <a:rPr lang="en-US" dirty="0" smtClean="0"/>
              <a:t>Gray scale</a:t>
            </a:r>
          </a:p>
          <a:p>
            <a:r>
              <a:rPr lang="en-US" dirty="0" smtClean="0"/>
              <a:t>Uncompressed Image Size: 7.37 Mega </a:t>
            </a:r>
            <a:r>
              <a:rPr lang="en-US" dirty="0" smtClean="0"/>
              <a:t>Bits  	= (1280x720x8</a:t>
            </a:r>
            <a:r>
              <a:rPr lang="en-US" smtClean="0"/>
              <a:t>)/1,000,000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4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2" r="7353"/>
          <a:stretch/>
        </p:blipFill>
        <p:spPr>
          <a:xfrm>
            <a:off x="13447" y="566353"/>
            <a:ext cx="9139518" cy="56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3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0"/>
            <a:ext cx="42819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Desired Quality </a:t>
            </a:r>
            <a:r>
              <a:rPr lang="en-US" sz="1600" dirty="0" smtClean="0"/>
              <a:t>level: 68.5%	(= 0.315 VQM)</a:t>
            </a:r>
          </a:p>
          <a:p>
            <a:r>
              <a:rPr lang="en-US" sz="1600" dirty="0" smtClean="0"/>
              <a:t>Number of iterative steps until convergence: 3</a:t>
            </a:r>
          </a:p>
          <a:p>
            <a:r>
              <a:rPr lang="en-US" sz="1600" dirty="0"/>
              <a:t>Optimized bitrate: 1.246 Mbps </a:t>
            </a:r>
          </a:p>
          <a:p>
            <a:r>
              <a:rPr lang="en-US" sz="1600" dirty="0"/>
              <a:t>Quality at optimized level: 68.506% </a:t>
            </a:r>
            <a:r>
              <a:rPr lang="en-US" sz="1600" dirty="0" smtClean="0"/>
              <a:t> </a:t>
            </a:r>
            <a:r>
              <a:rPr lang="en-US" sz="1600" b="1" dirty="0" smtClean="0"/>
              <a:t>(</a:t>
            </a:r>
            <a:r>
              <a:rPr lang="en-US" sz="1600" b="1" dirty="0"/>
              <a:t>Error = +0.006%) </a:t>
            </a:r>
          </a:p>
          <a:p>
            <a:r>
              <a:rPr lang="en-US" sz="1600" dirty="0"/>
              <a:t>Quantization level: </a:t>
            </a:r>
            <a:r>
              <a:rPr lang="en-US" sz="1600" dirty="0" smtClean="0"/>
              <a:t>1.5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r="7842" b="3016"/>
          <a:stretch/>
        </p:blipFill>
        <p:spPr>
          <a:xfrm>
            <a:off x="0" y="1380050"/>
            <a:ext cx="9144000" cy="54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0" r="7749"/>
          <a:stretch/>
        </p:blipFill>
        <p:spPr>
          <a:xfrm>
            <a:off x="0" y="685800"/>
            <a:ext cx="917621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1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639" y="2133600"/>
            <a:ext cx="3341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THANK YOU!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65507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533400"/>
            <a:ext cx="7010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Divide the Image into 8x8 blocks and store in a cell array.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Subtract 128 from all the pixels (Decreases the DC coefficient by 1024).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Transform into frequency domain through Discrete Cosine Transform.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Remove high frequency components by quantizing. Multiply the quantization table by Quantization level.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Round off to the nearest integer.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Zigzag transform the Marco block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Encode AC values by Run Length encoding process.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Finally encode everything by Huffman encoder.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Store bit sequence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34" y="4114800"/>
            <a:ext cx="1994647" cy="167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93" y="2590800"/>
            <a:ext cx="223266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0612" y="579113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Decoding – Reverse all the above steps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Apply filter to remove blocky-ness </a:t>
            </a:r>
            <a:r>
              <a:rPr lang="en-US" dirty="0" smtClean="0"/>
              <a:t> (Pixel averaging filter)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23750" r="6372" b="28523"/>
          <a:stretch/>
        </p:blipFill>
        <p:spPr>
          <a:xfrm>
            <a:off x="-26894" y="2333297"/>
            <a:ext cx="9170894" cy="26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381000"/>
            <a:ext cx="344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Image before and after compression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25087" r="6470" b="30432"/>
          <a:stretch/>
        </p:blipFill>
        <p:spPr>
          <a:xfrm>
            <a:off x="-1" y="990600"/>
            <a:ext cx="9143999" cy="25094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4165" y="3733800"/>
            <a:ext cx="37000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at quantization level 1: 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Bits before compression: 7.3728 </a:t>
            </a:r>
            <a:r>
              <a:rPr lang="en-US" dirty="0" err="1" smtClean="0"/>
              <a:t>Mbtis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Bits after compression: 2.2043 </a:t>
            </a:r>
            <a:r>
              <a:rPr lang="en-US" dirty="0" err="1" smtClean="0"/>
              <a:t>Mbits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Compression Ratio: 3.3448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258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Stage 2: Basic Implementation 2: Video Compression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057400"/>
            <a:ext cx="784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Import Video</a:t>
            </a:r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Specs:   	Resolution: 1280x720 pixels (HD)</a:t>
            </a:r>
          </a:p>
          <a:p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Gray scale</a:t>
            </a:r>
          </a:p>
          <a:p>
            <a:r>
              <a:rPr lang="en-US" dirty="0"/>
              <a:t>	</a:t>
            </a:r>
            <a:r>
              <a:rPr lang="en-US" dirty="0" smtClean="0"/>
              <a:t>	Frame Rate: 30fps</a:t>
            </a:r>
          </a:p>
          <a:p>
            <a:r>
              <a:rPr lang="en-US" dirty="0"/>
              <a:t>	</a:t>
            </a:r>
            <a:r>
              <a:rPr lang="en-US" dirty="0" smtClean="0"/>
              <a:t>	Length: </a:t>
            </a:r>
            <a:r>
              <a:rPr lang="en-US" dirty="0" smtClean="0"/>
              <a:t>1s</a:t>
            </a:r>
          </a:p>
          <a:p>
            <a:r>
              <a:rPr lang="en-US" dirty="0"/>
              <a:t>	</a:t>
            </a:r>
            <a:r>
              <a:rPr lang="en-US" dirty="0" smtClean="0"/>
              <a:t>	Uncompressed bitrate: 221.184Mbps  =(1280x720x8x30)/1,000,000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Separate the frames into Groups of Pictures (GOP)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GOP format used: </a:t>
            </a:r>
            <a:r>
              <a:rPr lang="en-US" dirty="0" smtClean="0"/>
              <a:t>IPPPP </a:t>
            </a:r>
            <a:r>
              <a:rPr lang="en-US" dirty="0" err="1" smtClean="0"/>
              <a:t>IPPPP</a:t>
            </a:r>
            <a:r>
              <a:rPr lang="en-US" dirty="0" smtClean="0"/>
              <a:t> </a:t>
            </a:r>
            <a:r>
              <a:rPr lang="en-US" dirty="0" err="1" smtClean="0"/>
              <a:t>IPPPP</a:t>
            </a:r>
            <a:r>
              <a:rPr lang="en-US" dirty="0" smtClean="0"/>
              <a:t> …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57200"/>
            <a:ext cx="701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Remove Temporal Redundancies in each GOP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Done by Motion Estimation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dirty="0" smtClean="0"/>
              <a:t>Marco block size: 8x8 pixels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dirty="0" smtClean="0"/>
              <a:t>Search Area: </a:t>
            </a:r>
            <a:r>
              <a:rPr lang="en-US" dirty="0" smtClean="0"/>
              <a:t>24x24 pixels</a:t>
            </a:r>
            <a:endParaRPr lang="en-US" dirty="0" smtClean="0"/>
          </a:p>
          <a:p>
            <a:pPr marL="1257300" lvl="2" indent="-342900">
              <a:buFont typeface="Arial" pitchFamily="34" charset="0"/>
              <a:buChar char="•"/>
            </a:pPr>
            <a:r>
              <a:rPr lang="en-US" dirty="0" smtClean="0"/>
              <a:t>Predicted using SAD (Sum of Absolute Difference)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dirty="0" smtClean="0"/>
              <a:t>Search method: Sequential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3" t="25087" r="7843" b="31386"/>
          <a:stretch/>
        </p:blipFill>
        <p:spPr>
          <a:xfrm>
            <a:off x="0" y="2945809"/>
            <a:ext cx="9126072" cy="254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81000"/>
            <a:ext cx="312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Predicted by Motion Vectors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" t="269" r="5589"/>
          <a:stretch/>
        </p:blipFill>
        <p:spPr>
          <a:xfrm>
            <a:off x="-32014" y="1066800"/>
            <a:ext cx="9176013" cy="53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8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457200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vector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9118"/>
          <a:stretch/>
        </p:blipFill>
        <p:spPr>
          <a:xfrm>
            <a:off x="0" y="1081087"/>
            <a:ext cx="9144000" cy="56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219</TotalTime>
  <Words>569</Words>
  <Application>Microsoft Office PowerPoint</Application>
  <PresentationFormat>On-screen Show (4:3)</PresentationFormat>
  <Paragraphs>131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Horizon</vt:lpstr>
      <vt:lpstr>EE 596 – IMAGE AND VIDEO CODING  MINI PROJECT</vt:lpstr>
      <vt:lpstr>Stage 1: Basic Implementation: Image Compression</vt:lpstr>
      <vt:lpstr>PowerPoint Presentation</vt:lpstr>
      <vt:lpstr>PowerPoint Presentation</vt:lpstr>
      <vt:lpstr>PowerPoint Presentation</vt:lpstr>
      <vt:lpstr>Stage 2: Basic Implementation 2: Video Compression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3: Improved Hybrid Video Codec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Peradeniya | E-15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Ranitha Mataraarachchi</dc:creator>
  <cp:lastModifiedBy>Ranitha Mataraarachchi</cp:lastModifiedBy>
  <cp:revision>25</cp:revision>
  <dcterms:created xsi:type="dcterms:W3CDTF">2020-12-09T09:48:17Z</dcterms:created>
  <dcterms:modified xsi:type="dcterms:W3CDTF">2020-12-10T04:27:41Z</dcterms:modified>
</cp:coreProperties>
</file>